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85" r:id="rId2"/>
    <p:sldId id="311" r:id="rId3"/>
    <p:sldId id="316" r:id="rId4"/>
    <p:sldId id="315" r:id="rId5"/>
    <p:sldId id="312" r:id="rId6"/>
    <p:sldId id="310" r:id="rId7"/>
    <p:sldId id="321" r:id="rId8"/>
    <p:sldId id="320" r:id="rId9"/>
    <p:sldId id="309" r:id="rId10"/>
    <p:sldId id="322" r:id="rId11"/>
    <p:sldId id="282" r:id="rId12"/>
    <p:sldId id="269" r:id="rId13"/>
    <p:sldId id="308" r:id="rId14"/>
    <p:sldId id="307" r:id="rId15"/>
    <p:sldId id="306" r:id="rId16"/>
    <p:sldId id="303" r:id="rId17"/>
    <p:sldId id="323" r:id="rId18"/>
    <p:sldId id="302" r:id="rId19"/>
    <p:sldId id="324" r:id="rId20"/>
    <p:sldId id="325" r:id="rId21"/>
    <p:sldId id="294" r:id="rId22"/>
    <p:sldId id="319" r:id="rId23"/>
    <p:sldId id="318" r:id="rId24"/>
    <p:sldId id="317" r:id="rId25"/>
    <p:sldId id="278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6800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23EE-3EB1-4049-930A-871DFFCBFE09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B8B7-9850-453F-B796-8A71853CA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72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Price Waterhouse Coopers Korpacz Strip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S&amp;P investment grade A+ rating    $385 per </a:t>
            </a:r>
            <a:r>
              <a:rPr lang="en-US" dirty="0" err="1" smtClean="0"/>
              <a:t>s.f.</a:t>
            </a:r>
            <a:r>
              <a:rPr lang="en-US" dirty="0" smtClean="0"/>
              <a:t>, 24 year self amortizing loan, 60% LTV near 5.0%, debt constant</a:t>
            </a:r>
            <a:r>
              <a:rPr lang="en-US" baseline="0" dirty="0" smtClean="0"/>
              <a:t> near 7.15%, equity rate near 5.5%.</a:t>
            </a:r>
            <a:endParaRPr lang="en-US" dirty="0" smtClean="0"/>
          </a:p>
          <a:p>
            <a:r>
              <a:rPr lang="en-US" dirty="0" smtClean="0"/>
              <a:t>On south Main</a:t>
            </a:r>
            <a:r>
              <a:rPr lang="en-US" baseline="0" dirty="0" smtClean="0"/>
              <a:t> Street.  Another Walgreens on north side of West Bend on Washington under contract with 6.62% overall rate.</a:t>
            </a:r>
            <a:endParaRPr lang="en-US" dirty="0" smtClean="0"/>
          </a:p>
          <a:p>
            <a:r>
              <a:rPr lang="en-US" dirty="0" smtClean="0"/>
              <a:t>Wal-Mart AA</a:t>
            </a:r>
          </a:p>
          <a:p>
            <a:r>
              <a:rPr lang="en-US" dirty="0" smtClean="0"/>
              <a:t>1031</a:t>
            </a:r>
            <a:r>
              <a:rPr lang="en-US" baseline="0" dirty="0" smtClean="0"/>
              <a:t> buyers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next year, both primary paths to increasing value will be under pressure</a:t>
            </a:r>
          </a:p>
          <a:p>
            <a:endParaRPr lang="en-US" dirty="0" smtClean="0"/>
          </a:p>
          <a:p>
            <a:r>
              <a:rPr lang="en-US" dirty="0" smtClean="0"/>
              <a:t>Cap rates stabilized</a:t>
            </a:r>
          </a:p>
          <a:p>
            <a:endParaRPr lang="en-US" dirty="0" smtClean="0"/>
          </a:p>
          <a:p>
            <a:r>
              <a:rPr lang="en-US" dirty="0" smtClean="0"/>
              <a:t>Downward</a:t>
            </a:r>
            <a:r>
              <a:rPr lang="en-US" baseline="0" dirty="0" smtClean="0"/>
              <a:t> pressure on retail rents with potential excess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</a:t>
            </a:r>
            <a:r>
              <a:rPr lang="en-US" baseline="0" dirty="0" smtClean="0"/>
              <a:t> by hopeful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562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Marcus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Millichap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Macy’s store size smaller than 280,000 </a:t>
            </a:r>
            <a:r>
              <a:rPr lang="en-US" dirty="0" err="1" smtClean="0"/>
              <a:t>s.f.</a:t>
            </a:r>
            <a:r>
              <a:rPr lang="en-US" dirty="0" smtClean="0"/>
              <a:t> Macy’s at Mayfair.</a:t>
            </a:r>
          </a:p>
          <a:p>
            <a:endParaRPr lang="en-US" dirty="0" smtClean="0"/>
          </a:p>
          <a:p>
            <a:r>
              <a:rPr lang="en-US" dirty="0" smtClean="0"/>
              <a:t>Both West Milwaukee and Greendale developments involve TIF Districts.</a:t>
            </a:r>
          </a:p>
          <a:p>
            <a:endParaRPr lang="en-US" dirty="0" smtClean="0"/>
          </a:p>
          <a:p>
            <a:r>
              <a:rPr lang="en-US" dirty="0" smtClean="0"/>
              <a:t>Scattered individual projects, such as a Wal-Mart and True Value in Muskego.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Home improvement stores are not looking to expand as of 2011. (no</a:t>
            </a:r>
            <a:r>
              <a:rPr lang="en-US" baseline="0" dirty="0" smtClean="0"/>
              <a:t> new Lowe’s, Home Depot, Menard’s)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Maur</a:t>
            </a:r>
            <a:r>
              <a:rPr lang="en-US" baseline="0" dirty="0" smtClean="0"/>
              <a:t> originally sought to locate at Brookfield Square but Bon-Ton vetoed.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589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B8B7-9850-453F-B796-8A71853CA04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FD44-FE00-40DB-BAF4-0E1B56C97CB8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8517-3973-4783-B913-E930625C1079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0A44-14A5-44C2-BAEA-A71743C25F2E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7745-0413-4705-8E42-D21372E38B40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9E21-2368-4EA7-9807-A9CE1E336403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CE-DAE0-4B78-8675-6559AA77CCD5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2FA2-6899-47B1-B1A7-E0635DB2D34E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B87E-4646-40E5-8DC4-311E6C237AD8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91C5-446F-4438-B1B3-CC600CA1D199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606B-DBEB-48CD-85EE-C985D11A3AE6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81DA-9FB8-4A44-9980-1DE3031C3E04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557B-603E-4948-8A90-BAF7679D3ABA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19D2-C5D4-4DF1-A7CA-36914B6B04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The State of the Retail Market 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Duane </a:t>
            </a:r>
            <a:r>
              <a:rPr lang="en-US" dirty="0" err="1" smtClean="0"/>
              <a:t>Debelak</a:t>
            </a:r>
            <a:r>
              <a:rPr lang="en-US" dirty="0" smtClean="0"/>
              <a:t>, Vice President</a:t>
            </a:r>
          </a:p>
          <a:p>
            <a:r>
              <a:rPr lang="en-US" dirty="0" smtClean="0"/>
              <a:t>The Appraisal Resource Group, Inc.</a:t>
            </a:r>
          </a:p>
          <a:p>
            <a:r>
              <a:rPr lang="en-US" dirty="0" smtClean="0"/>
              <a:t>225 E. Mason St., Suite 402</a:t>
            </a:r>
          </a:p>
          <a:p>
            <a:r>
              <a:rPr lang="en-US" dirty="0" smtClean="0"/>
              <a:t>Milwaukee,  WI  53202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6689886"/>
              </p:ext>
            </p:extLst>
          </p:nvPr>
        </p:nvGraphicFramePr>
        <p:xfrm>
          <a:off x="533400" y="1894840"/>
          <a:ext cx="8153400" cy="356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003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 2010</a:t>
                      </a:r>
                    </a:p>
                    <a:p>
                      <a:pPr algn="ctr"/>
                      <a:r>
                        <a:rPr lang="en-US" dirty="0" smtClean="0"/>
                        <a:t>(Year End)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2011 </a:t>
                      </a:r>
                    </a:p>
                    <a:p>
                      <a:pPr algn="ctr"/>
                      <a:r>
                        <a:rPr lang="en-US" dirty="0" smtClean="0"/>
                        <a:t>(2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Quarter)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September 2011 </a:t>
                      </a:r>
                    </a:p>
                    <a:p>
                      <a:pPr algn="ctr"/>
                      <a:r>
                        <a:rPr lang="en-US" dirty="0" smtClean="0"/>
                        <a:t>(3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Quarter)</a:t>
                      </a:r>
                      <a:endParaRPr lang="en-US" dirty="0"/>
                    </a:p>
                  </a:txBody>
                  <a:tcPr/>
                </a:tc>
              </a:tr>
              <a:tr h="1003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Retail Space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Vacancy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6.9%</a:t>
                      </a:r>
                      <a:endParaRPr lang="en-US" sz="2400" dirty="0"/>
                    </a:p>
                  </a:txBody>
                  <a:tcPr/>
                </a:tc>
              </a:tr>
              <a:tr h="1432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Quoted Rental Rate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$11.45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$11.24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$11.02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Milwaukee Area (SE Wisconsin) Costar Total Retail Market Vacancy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5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Milwaukee Metro Retail Growth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543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720,000 square feet of retail space delivered.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8543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485,000 square feet of retail space to be delivered.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800" y="5715001"/>
            <a:ext cx="3200400" cy="685800"/>
          </a:xfrm>
        </p:spPr>
        <p:txBody>
          <a:bodyPr/>
          <a:lstStyle/>
          <a:p>
            <a:r>
              <a:rPr lang="en-US" dirty="0" smtClean="0"/>
              <a:t>Marcus &amp; Millichap</a:t>
            </a:r>
          </a:p>
          <a:p>
            <a:r>
              <a:rPr lang="en-US" dirty="0" smtClean="0"/>
              <a:t>(Costar reports 463,000 square feet for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Metro Growth/Redevelopment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Pewaukee near Capitol Drive and Highway 164 </a:t>
            </a:r>
            <a:r>
              <a:rPr lang="en-US" sz="2000" dirty="0" smtClean="0"/>
              <a:t>(148,000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Costco,  17,900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</a:t>
            </a:r>
            <a:r>
              <a:rPr lang="en-US" sz="2000" dirty="0" err="1" smtClean="0"/>
              <a:t>Aldi</a:t>
            </a:r>
            <a:r>
              <a:rPr lang="en-US" sz="2000" dirty="0" smtClean="0"/>
              <a:t>,  Menard’s partial conversion/expansion to include 26,000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garden center and 18,000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greenhouse,  Tires Plus,  Taco Bell)</a:t>
            </a:r>
          </a:p>
          <a:p>
            <a:r>
              <a:rPr lang="en-US" dirty="0" smtClean="0"/>
              <a:t>West Milwaukee along Miller Park Way    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(60,000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</a:t>
            </a:r>
            <a:r>
              <a:rPr lang="en-US" sz="2000" dirty="0" err="1" smtClean="0"/>
              <a:t>Cermak</a:t>
            </a:r>
            <a:r>
              <a:rPr lang="en-US" sz="2000" dirty="0" smtClean="0"/>
              <a:t> Fresh Market,  15,000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GFS,  20,000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Auto Zone,                                                      7,600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Firestone,  147,800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Wal-Mart)</a:t>
            </a:r>
          </a:p>
          <a:p>
            <a:pPr algn="ctr"/>
            <a:r>
              <a:rPr lang="en-US" dirty="0" err="1" smtClean="0"/>
              <a:t>Southridge</a:t>
            </a:r>
            <a:r>
              <a:rPr lang="en-US" dirty="0" smtClean="0"/>
              <a:t> Mall on S. 76</a:t>
            </a:r>
            <a:r>
              <a:rPr lang="en-US" baseline="30000" dirty="0" smtClean="0"/>
              <a:t>th</a:t>
            </a:r>
            <a:r>
              <a:rPr lang="en-US" dirty="0" smtClean="0"/>
              <a:t> Street in Greendale </a:t>
            </a:r>
            <a:r>
              <a:rPr lang="en-US" sz="2000" dirty="0" smtClean="0"/>
              <a:t>(150,000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Macy’s in old 210,000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Younker’s.  </a:t>
            </a:r>
            <a:r>
              <a:rPr lang="en-US" sz="2000" dirty="0"/>
              <a:t>Resistance by Bon-Ton quelled</a:t>
            </a:r>
            <a:r>
              <a:rPr lang="en-US" sz="2000" dirty="0" smtClean="0"/>
              <a:t>.  Part of $52.5 million Mall renovation.  92,400 </a:t>
            </a:r>
            <a:r>
              <a:rPr lang="en-US" sz="2000" dirty="0" err="1" smtClean="0"/>
              <a:t>s.f.</a:t>
            </a:r>
            <a:r>
              <a:rPr lang="en-US" sz="2000" dirty="0" smtClean="0"/>
              <a:t> Wal-Mart plus two front outlots on Bowling Congress site west of Mall.)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Big Box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140,000 </a:t>
            </a:r>
            <a:r>
              <a:rPr lang="en-US" dirty="0" err="1" smtClean="0"/>
              <a:t>s.f.</a:t>
            </a:r>
            <a:r>
              <a:rPr lang="en-US" dirty="0" smtClean="0"/>
              <a:t> Target on </a:t>
            </a:r>
            <a:r>
              <a:rPr lang="en-US" dirty="0" err="1" smtClean="0"/>
              <a:t>Bluemound</a:t>
            </a:r>
            <a:r>
              <a:rPr lang="en-US" dirty="0" smtClean="0"/>
              <a:t> Road in Brookfield/Elm Grove on old printing plant site.  Three front outlots of which one will be a PNC Bank branch. </a:t>
            </a:r>
          </a:p>
          <a:p>
            <a:endParaRPr lang="en-US" dirty="0"/>
          </a:p>
          <a:p>
            <a:r>
              <a:rPr lang="en-US" dirty="0" smtClean="0"/>
              <a:t>140,000 </a:t>
            </a:r>
            <a:r>
              <a:rPr lang="en-US" dirty="0" err="1" smtClean="0"/>
              <a:t>s.f.</a:t>
            </a:r>
            <a:r>
              <a:rPr lang="en-US" dirty="0" smtClean="0"/>
              <a:t> Wal-Mart Supercenter just east of existing Wal-Mart in Greendale at NEQ of Highway 100 and Layton Avenue.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7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Milwaukee Area Store 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Lowe’s (Brown Deer Road)</a:t>
            </a:r>
          </a:p>
          <a:p>
            <a:endParaRPr lang="en-US" dirty="0"/>
          </a:p>
          <a:p>
            <a:r>
              <a:rPr lang="en-US" dirty="0" smtClean="0"/>
              <a:t>Borders (All area locations.  Planet Fitness to open in downtown Borders. </a:t>
            </a:r>
            <a:r>
              <a:rPr lang="en-US" dirty="0" err="1"/>
              <a:t>Burghardt</a:t>
            </a:r>
            <a:r>
              <a:rPr lang="en-US" dirty="0"/>
              <a:t> Sporting </a:t>
            </a:r>
            <a:r>
              <a:rPr lang="en-US" dirty="0" smtClean="0"/>
              <a:t>Goods and Fresh Market for Fox Point Store.  Shoe store considering </a:t>
            </a:r>
            <a:r>
              <a:rPr lang="en-US" dirty="0" err="1" smtClean="0"/>
              <a:t>Southridge</a:t>
            </a:r>
            <a:r>
              <a:rPr lang="en-US" dirty="0" smtClean="0"/>
              <a:t> Borders, but at a much lower rental rate.)</a:t>
            </a:r>
          </a:p>
          <a:p>
            <a:endParaRPr lang="en-US" dirty="0"/>
          </a:p>
          <a:p>
            <a:r>
              <a:rPr lang="en-US" dirty="0" smtClean="0"/>
              <a:t>Blockbuster (various locations)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7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Retailers Looking to Expand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Woodman’s </a:t>
            </a:r>
            <a:r>
              <a:rPr lang="en-US" sz="2400" dirty="0" smtClean="0"/>
              <a:t>(Waukesha at Hwy. 164 &amp; Main)</a:t>
            </a:r>
          </a:p>
          <a:p>
            <a:r>
              <a:rPr lang="en-US" dirty="0" smtClean="0"/>
              <a:t>Wal-Mart </a:t>
            </a:r>
            <a:r>
              <a:rPr lang="en-US" sz="2400" dirty="0" smtClean="0"/>
              <a:t>(NW Milwaukee  Timmerman Plaza, Men. Falls, South Milwaukee, Town of Waukesha old store, Greendale, West Milwaukee)  </a:t>
            </a:r>
          </a:p>
          <a:p>
            <a:r>
              <a:rPr lang="en-US" dirty="0" err="1" smtClean="0"/>
              <a:t>Aldi</a:t>
            </a:r>
            <a:endParaRPr lang="en-US" dirty="0" smtClean="0"/>
          </a:p>
          <a:p>
            <a:r>
              <a:rPr lang="en-US" dirty="0" smtClean="0"/>
              <a:t>Auto Zone</a:t>
            </a:r>
          </a:p>
          <a:p>
            <a:r>
              <a:rPr lang="en-US" dirty="0" smtClean="0"/>
              <a:t>CVS</a:t>
            </a:r>
          </a:p>
          <a:p>
            <a:r>
              <a:rPr lang="en-US" dirty="0" smtClean="0"/>
              <a:t>GFS </a:t>
            </a:r>
            <a:r>
              <a:rPr lang="en-US" sz="2400" dirty="0" smtClean="0"/>
              <a:t>(Franklin)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9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Corners Von </a:t>
            </a:r>
            <a:r>
              <a:rPr lang="en-US" dirty="0" err="1" smtClean="0"/>
              <a:t>Maur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3" r="68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$100 million 455,000 square foot retail and office project.</a:t>
            </a:r>
          </a:p>
          <a:p>
            <a:r>
              <a:rPr lang="en-US" dirty="0" smtClean="0"/>
              <a:t>140,000 </a:t>
            </a:r>
            <a:r>
              <a:rPr lang="en-US" dirty="0" err="1" smtClean="0"/>
              <a:t>s.f.</a:t>
            </a:r>
            <a:r>
              <a:rPr lang="en-US" dirty="0" smtClean="0"/>
              <a:t> Von </a:t>
            </a:r>
            <a:r>
              <a:rPr lang="en-US" dirty="0" err="1" smtClean="0"/>
              <a:t>Maur</a:t>
            </a:r>
            <a:r>
              <a:rPr lang="en-US" dirty="0" smtClean="0"/>
              <a:t> anchor, 90,000 </a:t>
            </a:r>
            <a:r>
              <a:rPr lang="en-US" dirty="0" err="1" smtClean="0"/>
              <a:t>s.f.</a:t>
            </a:r>
            <a:r>
              <a:rPr lang="en-US" dirty="0" smtClean="0"/>
              <a:t> other retail and restaurants.</a:t>
            </a:r>
          </a:p>
          <a:p>
            <a:r>
              <a:rPr lang="en-US" dirty="0" smtClean="0"/>
              <a:t>225,000 </a:t>
            </a:r>
            <a:r>
              <a:rPr lang="en-US" dirty="0" err="1" smtClean="0"/>
              <a:t>s.f.</a:t>
            </a:r>
            <a:r>
              <a:rPr lang="en-US" dirty="0" smtClean="0"/>
              <a:t> office space plus a 1,900 </a:t>
            </a:r>
            <a:r>
              <a:rPr lang="en-US" dirty="0" err="1" smtClean="0"/>
              <a:t>s.f.</a:t>
            </a:r>
            <a:r>
              <a:rPr lang="en-US" dirty="0" smtClean="0"/>
              <a:t> parking deck.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4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600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Corners Van </a:t>
            </a:r>
            <a:r>
              <a:rPr lang="en-US" dirty="0" err="1" smtClean="0"/>
              <a:t>Maur</a:t>
            </a:r>
            <a:r>
              <a:rPr lang="en-US" dirty="0" smtClean="0"/>
              <a:t> Project, </a:t>
            </a:r>
            <a:br>
              <a:rPr lang="en-US" dirty="0" smtClean="0"/>
            </a:br>
            <a:r>
              <a:rPr lang="en-US" dirty="0" smtClean="0"/>
              <a:t>Town of Brookfield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0"/>
            <a:ext cx="41529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3 Mile </a:t>
            </a:r>
            <a:r>
              <a:rPr lang="en-US" sz="2600" dirty="0" smtClean="0"/>
              <a:t>Radius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971800"/>
            <a:ext cx="41910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dk1"/>
                </a:solidFill>
              </a:rPr>
              <a:t>37,469 Population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15,396 </a:t>
            </a:r>
            <a:r>
              <a:rPr lang="en-US" sz="2000" dirty="0">
                <a:solidFill>
                  <a:schemeClr val="dk1"/>
                </a:solidFill>
              </a:rPr>
              <a:t>Households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$</a:t>
            </a:r>
            <a:r>
              <a:rPr lang="en-US" sz="2000" dirty="0">
                <a:solidFill>
                  <a:schemeClr val="dk1"/>
                </a:solidFill>
              </a:rPr>
              <a:t>115,864 Average Household Income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72,868 </a:t>
            </a:r>
            <a:r>
              <a:rPr lang="en-US" sz="2000" dirty="0">
                <a:solidFill>
                  <a:schemeClr val="dk1"/>
                </a:solidFill>
              </a:rPr>
              <a:t>Daytime Population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86000"/>
            <a:ext cx="4191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5 Mile Radius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71800"/>
            <a:ext cx="41910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115,661 Population</a:t>
            </a:r>
          </a:p>
          <a:p>
            <a:pPr marL="0" indent="0" algn="ctr">
              <a:buNone/>
            </a:pPr>
            <a:r>
              <a:rPr lang="en-US" sz="2000" dirty="0" smtClean="0"/>
              <a:t>47,000 Households</a:t>
            </a:r>
          </a:p>
          <a:p>
            <a:pPr marL="0" indent="0" algn="ctr">
              <a:buNone/>
            </a:pPr>
            <a:r>
              <a:rPr lang="en-US" sz="2000" dirty="0" smtClean="0"/>
              <a:t>$102,644 Average Household Income</a:t>
            </a:r>
          </a:p>
          <a:p>
            <a:pPr marL="0" indent="0" algn="ctr">
              <a:buNone/>
            </a:pPr>
            <a:r>
              <a:rPr lang="en-US" sz="2000" dirty="0" smtClean="0"/>
              <a:t>181,375 Daytime Population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791200"/>
            <a:ext cx="8534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Located at the East Quadrant of </a:t>
            </a:r>
            <a:r>
              <a:rPr lang="en-US" dirty="0" err="1">
                <a:solidFill>
                  <a:prstClr val="white"/>
                </a:solidFill>
              </a:rPr>
              <a:t>Bluemound</a:t>
            </a:r>
            <a:r>
              <a:rPr lang="en-US" dirty="0">
                <a:solidFill>
                  <a:prstClr val="white"/>
                </a:solidFill>
              </a:rPr>
              <a:t> (40,200), Barker Road, &amp; I-94 (118,000)</a:t>
            </a:r>
          </a:p>
        </p:txBody>
      </p:sp>
    </p:spTree>
    <p:extLst>
      <p:ext uri="{BB962C8B-B14F-4D97-AF65-F5344CB8AC3E}">
        <p14:creationId xmlns:p14="http://schemas.microsoft.com/office/powerpoint/2010/main" xmlns="" val="29503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Corners Von </a:t>
            </a:r>
            <a:r>
              <a:rPr lang="en-US" dirty="0" err="1" smtClean="0"/>
              <a:t>Maur</a:t>
            </a:r>
            <a:r>
              <a:rPr lang="en-US" dirty="0" smtClean="0"/>
              <a:t> Anchored Project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" r="50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Bluemound</a:t>
            </a:r>
            <a:r>
              <a:rPr lang="en-US" dirty="0" smtClean="0"/>
              <a:t> Road to the North (bottom)</a:t>
            </a:r>
          </a:p>
          <a:p>
            <a:r>
              <a:rPr lang="en-US" dirty="0" smtClean="0"/>
              <a:t>I-94 to the South (top)</a:t>
            </a:r>
          </a:p>
          <a:p>
            <a:r>
              <a:rPr lang="en-US" dirty="0" smtClean="0"/>
              <a:t>Barker Road further to the West (right)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5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Grocery Anchored Centers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41529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Brookfield/</a:t>
            </a:r>
            <a:r>
              <a:rPr lang="en-US" dirty="0" err="1" smtClean="0"/>
              <a:t>Sendik’s</a:t>
            </a:r>
            <a:r>
              <a:rPr lang="en-US" dirty="0" smtClean="0"/>
              <a:t> Town Center, Brookfield, WI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4191000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SWQ Capitol Dr. (33,900) &amp; Brookfield Rd. (10,900)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32,173 Population </a:t>
            </a:r>
          </a:p>
          <a:p>
            <a:pPr algn="ctr">
              <a:buNone/>
            </a:pPr>
            <a:r>
              <a:rPr lang="en-US" dirty="0" smtClean="0"/>
              <a:t>(3 Mile Radius)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11,863 Households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$139,049 Average Household Income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32,986 Daytime Population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191000" cy="879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The Brownstone’s Metro Market, Brookfield, WI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1910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 smtClean="0"/>
              <a:t>NWQ </a:t>
            </a:r>
            <a:r>
              <a:rPr lang="en-US" sz="2600" dirty="0" err="1" smtClean="0"/>
              <a:t>Bluemound</a:t>
            </a:r>
            <a:r>
              <a:rPr lang="en-US" sz="2600" dirty="0" smtClean="0"/>
              <a:t> (42,900) &amp; Calhoun Rd. (17,800)</a:t>
            </a:r>
          </a:p>
          <a:p>
            <a:pPr marL="0" indent="0" algn="ctr">
              <a:buNone/>
            </a:pPr>
            <a:endParaRPr lang="en-US" sz="2600" dirty="0"/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40,034 Population </a:t>
            </a: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(3 Mile Radius)</a:t>
            </a:r>
            <a:endParaRPr lang="en-US" sz="26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16,368 </a:t>
            </a:r>
            <a:r>
              <a:rPr lang="en-US" sz="2600" dirty="0">
                <a:solidFill>
                  <a:prstClr val="black"/>
                </a:solidFill>
              </a:rPr>
              <a:t>Households</a:t>
            </a:r>
          </a:p>
          <a:p>
            <a:pPr lvl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>
                <a:solidFill>
                  <a:prstClr val="black"/>
                </a:solidFill>
              </a:rPr>
              <a:t>$</a:t>
            </a:r>
            <a:r>
              <a:rPr lang="en-US" sz="2600" dirty="0" smtClean="0">
                <a:solidFill>
                  <a:prstClr val="black"/>
                </a:solidFill>
              </a:rPr>
              <a:t>134,177 </a:t>
            </a:r>
            <a:r>
              <a:rPr lang="en-US" sz="2600" dirty="0">
                <a:solidFill>
                  <a:prstClr val="black"/>
                </a:solidFill>
              </a:rPr>
              <a:t>Average Household Income</a:t>
            </a:r>
          </a:p>
          <a:p>
            <a:pPr lvl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73,460 </a:t>
            </a:r>
            <a:r>
              <a:rPr lang="en-US" sz="2600" dirty="0">
                <a:solidFill>
                  <a:prstClr val="black"/>
                </a:solidFill>
              </a:rPr>
              <a:t>Daytime Population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88392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60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Grocery Anchored Centers – Sales 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41529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Brookfield/</a:t>
            </a:r>
            <a:r>
              <a:rPr lang="en-US" dirty="0" err="1" smtClean="0"/>
              <a:t>Sendik’s</a:t>
            </a:r>
            <a:r>
              <a:rPr lang="en-US" dirty="0" smtClean="0"/>
              <a:t> Town Center, Brookfield, WI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4191000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Sale Date – October 17, 2011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Sale Price - $15,400,000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188,122 Square Feet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18% Vacancy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2001-2006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$82/S.F.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Seller – BMO Harris (REO)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Buyer – Phillips Edison Co. </a:t>
            </a:r>
          </a:p>
          <a:p>
            <a:pPr algn="ctr">
              <a:buNone/>
            </a:pPr>
            <a:r>
              <a:rPr lang="en-US" dirty="0" smtClean="0"/>
              <a:t>(Cincinnati based, owns 250 retail centers with 26 million </a:t>
            </a:r>
            <a:r>
              <a:rPr lang="en-US" dirty="0" err="1" smtClean="0"/>
              <a:t>s.f.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191000" cy="8794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The Brownstone’s Metro Market, Brookfield, WI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1910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Sale Date – December 5, 2011</a:t>
            </a:r>
          </a:p>
          <a:p>
            <a:pPr lvl="0" algn="ctr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Sale Price - $24,100,000</a:t>
            </a:r>
          </a:p>
          <a:p>
            <a:pPr lvl="0" algn="ctr">
              <a:buNone/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137,821 Square Feet</a:t>
            </a:r>
          </a:p>
          <a:p>
            <a:pPr lvl="0" algn="ctr">
              <a:buNone/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3% Vacancy</a:t>
            </a:r>
          </a:p>
          <a:p>
            <a:pPr lvl="0" algn="ctr">
              <a:buNone/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1989 (2010 renovation) </a:t>
            </a:r>
          </a:p>
          <a:p>
            <a:pPr lvl="0" algn="ctr">
              <a:buNone/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$175/S.F.</a:t>
            </a:r>
          </a:p>
          <a:p>
            <a:pPr lvl="0" algn="ctr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Seller – BB&amp;K/Brownstones (CA)</a:t>
            </a:r>
          </a:p>
          <a:p>
            <a:pPr lvl="0" algn="ctr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n-US" sz="2600" dirty="0" smtClean="0">
                <a:solidFill>
                  <a:prstClr val="black"/>
                </a:solidFill>
              </a:rPr>
              <a:t>Buyer – Inland Real Estate (Oak Brook based, owns 129 million </a:t>
            </a:r>
            <a:r>
              <a:rPr lang="en-US" sz="2600" dirty="0" err="1" smtClean="0">
                <a:solidFill>
                  <a:prstClr val="black"/>
                </a:solidFill>
              </a:rPr>
              <a:t>s.f.</a:t>
            </a:r>
            <a:r>
              <a:rPr lang="en-US" sz="2600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15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PWC Retail Cap Rate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2007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Average of 7.20%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2011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Average of 7.20%</a:t>
            </a:r>
          </a:p>
          <a:p>
            <a:endParaRPr lang="en-US" dirty="0" smtClean="0"/>
          </a:p>
          <a:p>
            <a:r>
              <a:rPr lang="en-US" dirty="0" smtClean="0"/>
              <a:t>Net Change of 0 Basis Points in the Past Four Years</a:t>
            </a:r>
          </a:p>
          <a:p>
            <a:endParaRPr lang="en-US" dirty="0" smtClean="0"/>
          </a:p>
          <a:p>
            <a:r>
              <a:rPr lang="en-US" dirty="0" smtClean="0"/>
              <a:t>Decline of 89 Basis Points in the Past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2011 Credit Net Lease Cap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6.50%  Walgreens in West Bend, WI        (Under Contract)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(typical new net lease Walgreens overall rate is 6.50% to 6.75% with 25 year guarantee)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Seller - Developer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Buyer – New York 1031 Exchange Investor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7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1"/>
            <a:ext cx="88392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00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Third Quarter 2011</a:t>
            </a:r>
            <a:br>
              <a:rPr lang="en-US" dirty="0" smtClean="0"/>
            </a:br>
            <a:r>
              <a:rPr lang="en-US" dirty="0" smtClean="0"/>
              <a:t>PWC Investor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Average Capitalization Rate of 7.20% for Institutional Grade Retail Properties</a:t>
            </a:r>
          </a:p>
          <a:p>
            <a:endParaRPr lang="en-US" dirty="0" smtClean="0"/>
          </a:p>
          <a:p>
            <a:r>
              <a:rPr lang="en-US" dirty="0" smtClean="0"/>
              <a:t>Average Capitalization Rate of 9.70% for Non-Institutional Grade Retail Properties</a:t>
            </a:r>
          </a:p>
          <a:p>
            <a:endParaRPr lang="en-US" dirty="0"/>
          </a:p>
          <a:p>
            <a:r>
              <a:rPr lang="en-US" dirty="0" smtClean="0"/>
              <a:t>Current spread of 250 basis points.  In 2007, the spread was only 145 basis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$$$$$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Over the past five years, owners of retail real estate have enjoyed substantial value increases for two primary reasons: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1) Compression in Overall Rates</a:t>
            </a:r>
          </a:p>
          <a:p>
            <a:pPr>
              <a:buNone/>
            </a:pPr>
            <a:r>
              <a:rPr lang="en-US" dirty="0" smtClean="0"/>
              <a:t>    2) Increase in Net Operating Income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However, the outlook for 2008 is less favorable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is a slide from the 2007 Presentation: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Retail Market Conclusion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Hopefully, we may have bottomed out.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1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4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1"/>
            <a:ext cx="8957193" cy="64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244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1"/>
            <a:ext cx="8991601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13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3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  <a:solidFill>
            <a:schemeClr val="bg2">
              <a:lumMod val="1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Increase in E-Commerce Sales in 2011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038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Cyber Monday sales a record $1.25 billion, up 22% from 2010.</a:t>
            </a:r>
          </a:p>
          <a:p>
            <a:endParaRPr lang="en-US" dirty="0" smtClean="0"/>
          </a:p>
          <a:p>
            <a:r>
              <a:rPr lang="en-US" dirty="0" smtClean="0"/>
              <a:t>First 32 days of November/December 2011 holiday season $18.7 billion, up 15% from 2010.</a:t>
            </a:r>
          </a:p>
          <a:p>
            <a:endParaRPr lang="en-US" dirty="0" smtClean="0"/>
          </a:p>
          <a:p>
            <a:r>
              <a:rPr lang="en-US" dirty="0" smtClean="0"/>
              <a:t>Black Friday total weekend sales up 9% to $399 per consumer, of which 38% or $151 was online.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NRF National Retail Federation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4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3367702"/>
              </p:ext>
            </p:extLst>
          </p:nvPr>
        </p:nvGraphicFramePr>
        <p:xfrm>
          <a:off x="1066800" y="1894840"/>
          <a:ext cx="6553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Unemployment Rate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6.8%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Employment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2,752,212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2,773,973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2,845,801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36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</a:t>
                      </a:r>
                    </a:p>
                    <a:p>
                      <a:pPr algn="ctr"/>
                      <a:r>
                        <a:rPr lang="en-US" dirty="0" smtClean="0"/>
                        <a:t>(1/11-10/11)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71,828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</a:p>
                    <a:p>
                      <a:pPr algn="ctr"/>
                      <a:r>
                        <a:rPr lang="en-US" dirty="0" smtClean="0"/>
                        <a:t>(1/10-10/11)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93,589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Wisconsin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6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015066"/>
              </p:ext>
            </p:extLst>
          </p:nvPr>
        </p:nvGraphicFramePr>
        <p:xfrm>
          <a:off x="1066800" y="1894840"/>
          <a:ext cx="6553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2011</a:t>
                      </a:r>
                      <a:endParaRPr lang="en-US" dirty="0"/>
                    </a:p>
                  </a:txBody>
                  <a:tcPr/>
                </a:tc>
              </a:tr>
              <a:tr h="5736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Unemployment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7.5%</a:t>
                      </a:r>
                      <a:endParaRPr lang="en-US" dirty="0"/>
                    </a:p>
                  </a:txBody>
                  <a:tcPr/>
                </a:tc>
              </a:tr>
              <a:tr h="3323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Employment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715,205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727,543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741,853</a:t>
                      </a:r>
                      <a:endParaRPr lang="en-US" dirty="0"/>
                    </a:p>
                  </a:txBody>
                  <a:tcPr/>
                </a:tc>
              </a:tr>
              <a:tr h="5736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</a:t>
                      </a:r>
                    </a:p>
                    <a:p>
                      <a:pPr algn="ctr"/>
                      <a:r>
                        <a:rPr lang="en-US" dirty="0" smtClean="0"/>
                        <a:t>(1/11-10/11)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14,310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323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</a:p>
                    <a:p>
                      <a:pPr algn="ctr"/>
                      <a:r>
                        <a:rPr lang="en-US" dirty="0" smtClean="0"/>
                        <a:t>(1/10-10/11)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26,648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Milwaukee-Waukesha MSA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7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4645</TotalTime>
  <Words>1238</Words>
  <Application>Microsoft Office PowerPoint</Application>
  <PresentationFormat>On-screen Show (4:3)</PresentationFormat>
  <Paragraphs>272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The State of the Retail Market  2011</vt:lpstr>
      <vt:lpstr>Slide 2</vt:lpstr>
      <vt:lpstr>Slide 3</vt:lpstr>
      <vt:lpstr>Slide 4</vt:lpstr>
      <vt:lpstr>Slide 5</vt:lpstr>
      <vt:lpstr>Slide 6</vt:lpstr>
      <vt:lpstr>Increase in E-Commerce Sales in 2011</vt:lpstr>
      <vt:lpstr>Wisconsin Employment</vt:lpstr>
      <vt:lpstr>Milwaukee-Waukesha MSA Employment</vt:lpstr>
      <vt:lpstr>Milwaukee Area (SE Wisconsin) Costar Total Retail Market Vacancy</vt:lpstr>
      <vt:lpstr>Milwaukee Metro Retail Growth</vt:lpstr>
      <vt:lpstr>Metro Growth/Redevelopment Areas</vt:lpstr>
      <vt:lpstr>Big Box Developments</vt:lpstr>
      <vt:lpstr>Milwaukee Area Store Closures</vt:lpstr>
      <vt:lpstr>Retailers Looking to Expand</vt:lpstr>
      <vt:lpstr>The Corners Von Maur Project</vt:lpstr>
      <vt:lpstr>The Corners Van Maur Project,  Town of Brookfield </vt:lpstr>
      <vt:lpstr>The Corners Von Maur Anchored Project</vt:lpstr>
      <vt:lpstr>Grocery Anchored Centers </vt:lpstr>
      <vt:lpstr>Grocery Anchored Centers – Sales  </vt:lpstr>
      <vt:lpstr>PWC Retail Cap Rate History</vt:lpstr>
      <vt:lpstr>2011 Credit Net Lease Cap Rate</vt:lpstr>
      <vt:lpstr>Slide 23</vt:lpstr>
      <vt:lpstr>Third Quarter 2011 PWC Investor Survey</vt:lpstr>
      <vt:lpstr>$$$$$</vt:lpstr>
      <vt:lpstr>Retail Market Conclusion - 2011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Duane</dc:creator>
  <cp:lastModifiedBy>Christopher Ruditys</cp:lastModifiedBy>
  <cp:revision>249</cp:revision>
  <dcterms:created xsi:type="dcterms:W3CDTF">2007-11-25T11:15:10Z</dcterms:created>
  <dcterms:modified xsi:type="dcterms:W3CDTF">2011-12-09T16:31:17Z</dcterms:modified>
</cp:coreProperties>
</file>